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9" r:id="rId2"/>
    <p:sldId id="273" r:id="rId3"/>
    <p:sldId id="280" r:id="rId4"/>
    <p:sldId id="281" r:id="rId5"/>
    <p:sldId id="282" r:id="rId6"/>
    <p:sldId id="295" r:id="rId7"/>
    <p:sldId id="296" r:id="rId8"/>
    <p:sldId id="285" r:id="rId9"/>
    <p:sldId id="286" r:id="rId10"/>
    <p:sldId id="287" r:id="rId11"/>
    <p:sldId id="293" r:id="rId12"/>
    <p:sldId id="297" r:id="rId13"/>
    <p:sldId id="288" r:id="rId14"/>
    <p:sldId id="290" r:id="rId15"/>
    <p:sldId id="298" r:id="rId16"/>
    <p:sldId id="279" r:id="rId17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w" initials="M" lastIdx="2" clrIdx="0">
    <p:extLst>
      <p:ext uri="{19B8F6BF-5375-455C-9EA6-DF929625EA0E}">
        <p15:presenceInfo xmlns:p15="http://schemas.microsoft.com/office/powerpoint/2012/main" userId="Mew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8C3836"/>
    <a:srgbClr val="F8D48D"/>
    <a:srgbClr val="FFD579"/>
    <a:srgbClr val="F79645"/>
    <a:srgbClr val="009051"/>
    <a:srgbClr val="407742"/>
    <a:srgbClr val="FA938F"/>
    <a:srgbClr val="FF7E79"/>
    <a:srgbClr val="73F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สไตล์สีปานกลาง 2 - เน้น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สไตล์สีปานกลาง 2 - เน้น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สไตล์สีปานกลาง 2 - เน้น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สไตล์สีปานกลาง 2 - เน้น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สไตล์สีปานกลาง 3 - เน้น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สไตล์ธีม 2 - เน้น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สไตล์ธีม 2 - เน้น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82" autoAdjust="0"/>
    <p:restoredTop sz="94730" autoAdjust="0"/>
  </p:normalViewPr>
  <p:slideViewPr>
    <p:cSldViewPr>
      <p:cViewPr varScale="1">
        <p:scale>
          <a:sx n="81" d="100"/>
          <a:sy n="81" d="100"/>
        </p:scale>
        <p:origin x="605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1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th-TH" sz="2800" u="non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กราฟแสดงผลการทดลองวัดอุณหภูมิ</a:t>
            </a:r>
          </a:p>
        </c:rich>
      </c:tx>
      <c:layout>
        <c:manualLayout>
          <c:xMode val="edge"/>
          <c:yMode val="edge"/>
          <c:x val="0.24807763129199634"/>
          <c:y val="2.367835177789929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100" normalizeH="0" baseline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969268332325216"/>
          <c:y val="0.13651166419846261"/>
          <c:w val="0.82959789447263066"/>
          <c:h val="0.6893655674628870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การฟแสดงผลการทดลองวัดอุณหภูมิ</c:v>
                </c:pt>
              </c:strCache>
            </c:strRef>
          </c:tx>
          <c:spPr>
            <a:ln w="47625" cap="rnd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>
              <a:outerShdw dist="25400" dir="2700000" algn="tl" rotWithShape="0">
                <a:schemeClr val="accent6"/>
              </a:outerShdw>
            </a:effectLst>
          </c:spPr>
          <c:marker>
            <c:symbol val="circle"/>
            <c:size val="6"/>
            <c:spPr>
              <a:solidFill>
                <a:schemeClr val="accent6"/>
              </a:solidFill>
              <a:ln w="22225">
                <a:solidFill>
                  <a:schemeClr val="lt1"/>
                </a:solidFill>
                <a:round/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28.78</c:v>
                </c:pt>
                <c:pt idx="1">
                  <c:v>28.7</c:v>
                </c:pt>
                <c:pt idx="2">
                  <c:v>28.6</c:v>
                </c:pt>
                <c:pt idx="3">
                  <c:v>28.58</c:v>
                </c:pt>
                <c:pt idx="4">
                  <c:v>28.58</c:v>
                </c:pt>
                <c:pt idx="5">
                  <c:v>28.6</c:v>
                </c:pt>
                <c:pt idx="6">
                  <c:v>28.56</c:v>
                </c:pt>
                <c:pt idx="7">
                  <c:v>28.5</c:v>
                </c:pt>
                <c:pt idx="8">
                  <c:v>28.46</c:v>
                </c:pt>
                <c:pt idx="9">
                  <c:v>28.36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944-CC40-BB11-DDF4FA91F9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0506159"/>
        <c:axId val="1181572191"/>
      </c:scatterChart>
      <c:valAx>
        <c:axId val="12305061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2">
                  <a:lumMod val="50000"/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h-TH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เวลา </a:t>
                </a: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(</a:t>
                </a:r>
                <a:r>
                  <a:rPr lang="th-TH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นาที</a:t>
                </a: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</a:t>
                </a:r>
                <a:endParaRPr lang="th-TH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>
                <a:lumMod val="5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pPr>
            <a:endParaRPr lang="en-US"/>
          </a:p>
        </c:txPr>
        <c:crossAx val="1181572191"/>
        <c:crosses val="autoZero"/>
        <c:crossBetween val="midCat"/>
      </c:valAx>
      <c:valAx>
        <c:axId val="1181572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50000"/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h-TH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ค่าอุณหภูมิเฉลี่ย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pPr>
            <a:endParaRPr lang="en-US"/>
          </a:p>
        </c:txPr>
        <c:crossAx val="1230506159"/>
        <c:crosses val="autoZero"/>
        <c:crossBetween val="midCat"/>
      </c:valAx>
      <c:spPr>
        <a:noFill/>
        <a:ln>
          <a:solidFill>
            <a:schemeClr val="bg2">
              <a:lumMod val="50000"/>
              <a:alpha val="2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75000"/>
        <a:alpha val="81176"/>
      </a:schemeClr>
    </a:solidFill>
    <a:ln w="9525" cap="flat" cmpd="sng" algn="ctr">
      <a:gradFill flip="none" rotWithShape="1">
        <a:gsLst>
          <a:gs pos="0">
            <a:srgbClr val="FF7E79"/>
          </a:gs>
          <a:gs pos="35000">
            <a:schemeClr val="accent2">
              <a:lumMod val="0"/>
              <a:lumOff val="100000"/>
            </a:schemeClr>
          </a:gs>
          <a:gs pos="100000">
            <a:schemeClr val="accent2">
              <a:lumMod val="100000"/>
            </a:schemeClr>
          </a:gs>
        </a:gsLst>
        <a:path path="circle">
          <a:fillToRect l="50000" t="-80000" r="50000" b="180000"/>
        </a:path>
        <a:tileRect/>
      </a:gra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1197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25F71-493B-47B3-A88A-B20999C78F5F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04F7E-E038-4B8C-A63C-0B9AB7FAD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980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42FB4-AD50-443F-B16A-7C1144A81633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AF6B1-100E-48D2-AA59-5DE30DF31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215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AF6B1-100E-48D2-AA59-5DE30DF31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47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AF6B1-100E-48D2-AA59-5DE30DF31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93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AF6B1-100E-48D2-AA59-5DE30DF31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93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4AF6B1-100E-48D2-AA59-5DE30DF319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548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A6C4E-C5A5-401B-ADA8-66FE885F973D}" type="datetime1">
              <a:rPr lang="th-TH" smtClean="0"/>
              <a:t>27/02/62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844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71714-38A0-42D9-BD77-4BC4FA50FA85}" type="datetime1">
              <a:rPr lang="th-TH" smtClean="0"/>
              <a:t>27/02/62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293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A3585-3E93-4156-A806-93E40FB4383C}" type="datetime1">
              <a:rPr lang="th-TH" smtClean="0"/>
              <a:t>27/02/62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2654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EF88F-0072-4FCA-BECC-A6C13D05839C}" type="datetime1">
              <a:rPr lang="th-TH" smtClean="0"/>
              <a:t>27/02/62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40901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0EF2-CB7F-4563-9C8F-1CA4693DDF4F}" type="datetime1">
              <a:rPr lang="th-TH" smtClean="0"/>
              <a:t>27/02/62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88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D836D-1B92-45BE-B4FF-0DE420ACC9C6}" type="datetime1">
              <a:rPr lang="th-TH" smtClean="0"/>
              <a:t>27/02/62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426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71ED-3AC6-4952-90F6-007289BCD917}" type="datetime1">
              <a:rPr lang="th-TH" smtClean="0"/>
              <a:t>27/02/62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49635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CF6A-7DDB-41E4-8679-2544F86059D9}" type="datetime1">
              <a:rPr lang="th-TH" smtClean="0"/>
              <a:t>27/02/62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06002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44FC-E0D1-4AB2-B03E-C6C61CD8ABE4}" type="datetime1">
              <a:rPr lang="th-TH" smtClean="0"/>
              <a:t>27/02/62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361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ED97-D18C-401D-90AC-5B9DC4368EAC}" type="datetime1">
              <a:rPr lang="th-TH" smtClean="0"/>
              <a:t>27/02/62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9110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88C46-ACC9-47AC-8C58-F7147268F40C}" type="datetime1">
              <a:rPr lang="th-TH" smtClean="0"/>
              <a:t>27/02/62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5909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0407C-C5D1-4EF3-B274-B5CC5BA0CB44}" type="datetime1">
              <a:rPr lang="th-TH" smtClean="0"/>
              <a:t>27/02/62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0591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ชื่อเรื่อง 1"/>
          <p:cNvSpPr txBox="1">
            <a:spLocks/>
          </p:cNvSpPr>
          <p:nvPr/>
        </p:nvSpPr>
        <p:spPr>
          <a:xfrm>
            <a:off x="-10759" y="0"/>
            <a:ext cx="9144211" cy="148478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AUTOMATIC DOG HOUSE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บ้านสุนัขอัตโนมัติ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6650F52-8813-4F08-ACA1-7F517AAC1B62}"/>
              </a:ext>
            </a:extLst>
          </p:cNvPr>
          <p:cNvSpPr txBox="1">
            <a:spLocks/>
          </p:cNvSpPr>
          <p:nvPr/>
        </p:nvSpPr>
        <p:spPr>
          <a:xfrm>
            <a:off x="6804248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endParaRPr lang="th-TH" sz="28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D4D2D-0D38-48C4-AB61-F802300DC676}"/>
              </a:ext>
            </a:extLst>
          </p:cNvPr>
          <p:cNvSpPr txBox="1"/>
          <p:nvPr/>
        </p:nvSpPr>
        <p:spPr>
          <a:xfrm>
            <a:off x="0" y="5473005"/>
            <a:ext cx="9144000" cy="138499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จัดทำโดย   นางสาวธนพร แซ่ชิ่น   รหัสนักศึกษา 5810110130 </a:t>
            </a:r>
          </a:p>
          <a:p>
            <a:r>
              <a:rPr lang="th-TH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นางสาวหัสพร สุขวิทย์ รหัสนักศึกษา 5810110655 </a:t>
            </a:r>
          </a:p>
          <a:p>
            <a:r>
              <a:rPr lang="th-TH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อาจารย์ที่ปรึกษา อ.</a:t>
            </a:r>
            <a:r>
              <a:rPr lang="th-TH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เสกสรรค์</a:t>
            </a:r>
            <a:r>
              <a:rPr lang="th-TH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สุวรรณมณี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4FBCAA-708F-4D0E-A996-C9170737C302}"/>
              </a:ext>
            </a:extLst>
          </p:cNvPr>
          <p:cNvSpPr/>
          <p:nvPr/>
        </p:nvSpPr>
        <p:spPr>
          <a:xfrm>
            <a:off x="-10970" y="1808820"/>
            <a:ext cx="9144000" cy="324036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730D2-047D-43B8-B715-3E0AB6AF8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998" y="2245570"/>
            <a:ext cx="3667472" cy="2438869"/>
          </a:xfrm>
          <a:prstGeom prst="rect">
            <a:avLst/>
          </a:prstGeom>
        </p:spPr>
      </p:pic>
      <p:pic>
        <p:nvPicPr>
          <p:cNvPr id="7" name="Picture 4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A1DD94A0-415F-4EEF-904E-7102890BC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" t="21007" r="19459" b="721"/>
          <a:stretch/>
        </p:blipFill>
        <p:spPr bwMode="auto">
          <a:xfrm>
            <a:off x="408645" y="2245570"/>
            <a:ext cx="2458353" cy="24414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A91D8F8-83F6-4394-9926-34DC6E8C13FA}"/>
              </a:ext>
            </a:extLst>
          </p:cNvPr>
          <p:cNvGrpSpPr/>
          <p:nvPr/>
        </p:nvGrpSpPr>
        <p:grpSpPr>
          <a:xfrm>
            <a:off x="6534470" y="2242966"/>
            <a:ext cx="2213994" cy="2441472"/>
            <a:chOff x="3115575" y="1821461"/>
            <a:chExt cx="2853362" cy="3293256"/>
          </a:xfrm>
        </p:grpSpPr>
        <p:pic>
          <p:nvPicPr>
            <p:cNvPr id="12" name="Picture 4" descr="https://folkfests.org/wp-content/uploads/2017/12/androidpit-sony-xperia-Z3-1-6.jpg">
              <a:extLst>
                <a:ext uri="{FF2B5EF4-FFF2-40B4-BE49-F238E27FC236}">
                  <a16:creationId xmlns:a16="http://schemas.microsoft.com/office/drawing/2014/main" id="{4EC3451C-D4BB-46BB-9E11-A143EF46BA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5" t="4425" r="28146"/>
            <a:stretch/>
          </p:blipFill>
          <p:spPr bwMode="auto">
            <a:xfrm>
              <a:off x="3115575" y="1821461"/>
              <a:ext cx="2853362" cy="329325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23B63E-A602-4A5F-8C49-A5E0ADE8E1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0953"/>
            <a:stretch/>
          </p:blipFill>
          <p:spPr>
            <a:xfrm rot="19768835">
              <a:off x="3818495" y="2217556"/>
              <a:ext cx="1399927" cy="2264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757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5B69D6A9-B367-40E8-8A76-F3C8EBA15716}"/>
              </a:ext>
            </a:extLst>
          </p:cNvPr>
          <p:cNvSpPr/>
          <p:nvPr/>
        </p:nvSpPr>
        <p:spPr>
          <a:xfrm>
            <a:off x="0" y="476672"/>
            <a:ext cx="4932040" cy="720080"/>
          </a:xfrm>
          <a:prstGeom prst="rect">
            <a:avLst/>
          </a:prstGeom>
          <a:solidFill>
            <a:schemeClr val="accent2"/>
          </a:solidFill>
          <a:ln>
            <a:solidFill>
              <a:srgbClr val="8C383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เครื่องให้อาหารสุนัขอัตโนมัติ</a:t>
            </a:r>
            <a:endParaRPr lang="en-US" sz="3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0A328B-524E-4269-B7E0-40D3C58796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445" y="4064287"/>
            <a:ext cx="2733346" cy="2050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6EE84F-3C88-4732-B192-CC191776E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64" y="3780884"/>
            <a:ext cx="1867658" cy="2490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9E0C77-A64D-4E8C-9F75-2D72D7E4B5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813" y="1717082"/>
            <a:ext cx="2203210" cy="165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81FBD3-BF41-4497-9898-B004FF3D42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902" y="1717082"/>
            <a:ext cx="2203210" cy="165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A5A675-2F3F-48D1-8621-3BF3B9732B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1717081"/>
            <a:ext cx="2203209" cy="1652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051B5-B559-4F76-A66D-B93B8AE05A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780884"/>
            <a:ext cx="1867659" cy="2490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040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DCDCF2-D7D5-4E5C-9E25-2108F555EE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918" y="354033"/>
            <a:ext cx="2979306" cy="39724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3C2AEC-85E1-4482-A608-1B29C5D014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53456"/>
            <a:ext cx="2979306" cy="3972408"/>
          </a:xfrm>
          <a:prstGeom prst="rect">
            <a:avLst/>
          </a:prstGeom>
        </p:spPr>
      </p:pic>
      <p:sp>
        <p:nvSpPr>
          <p:cNvPr id="12" name="ตัวแทนเนื้อหา 2">
            <a:extLst>
              <a:ext uri="{FF2B5EF4-FFF2-40B4-BE49-F238E27FC236}">
                <a16:creationId xmlns:a16="http://schemas.microsoft.com/office/drawing/2014/main" id="{3022038C-AF40-4546-8FED-E09895E91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163" y="4653136"/>
            <a:ext cx="7253674" cy="1622564"/>
          </a:xfr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ปริมาณที่สามารถบรรจุอาหารสุนัขได้ 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= 928 – 213 = 715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กรัม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0227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E5248BF-1F4E-4D82-AE9E-B84B58921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983248"/>
              </p:ext>
            </p:extLst>
          </p:nvPr>
        </p:nvGraphicFramePr>
        <p:xfrm>
          <a:off x="539552" y="2765901"/>
          <a:ext cx="7704858" cy="2567947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755315">
                  <a:extLst>
                    <a:ext uri="{9D8B030D-6E8A-4147-A177-3AD203B41FA5}">
                      <a16:colId xmlns:a16="http://schemas.microsoft.com/office/drawing/2014/main" val="1924660302"/>
                    </a:ext>
                  </a:extLst>
                </a:gridCol>
                <a:gridCol w="1981929">
                  <a:extLst>
                    <a:ext uri="{9D8B030D-6E8A-4147-A177-3AD203B41FA5}">
                      <a16:colId xmlns:a16="http://schemas.microsoft.com/office/drawing/2014/main" val="744650013"/>
                    </a:ext>
                  </a:extLst>
                </a:gridCol>
                <a:gridCol w="1981929">
                  <a:extLst>
                    <a:ext uri="{9D8B030D-6E8A-4147-A177-3AD203B41FA5}">
                      <a16:colId xmlns:a16="http://schemas.microsoft.com/office/drawing/2014/main" val="2748269877"/>
                    </a:ext>
                  </a:extLst>
                </a:gridCol>
                <a:gridCol w="1985685">
                  <a:extLst>
                    <a:ext uri="{9D8B030D-6E8A-4147-A177-3AD203B41FA5}">
                      <a16:colId xmlns:a16="http://schemas.microsoft.com/office/drawing/2014/main" val="2532403871"/>
                    </a:ext>
                  </a:extLst>
                </a:gridCol>
              </a:tblGrid>
              <a:tr h="5769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จำนวนครั้งของการทดลอง</a:t>
                      </a:r>
                      <a:endParaRPr lang="en-US" sz="2000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ครั้งที่ 1</a:t>
                      </a:r>
                      <a:endParaRPr lang="en-US" sz="2000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ครั้งที่ 2</a:t>
                      </a:r>
                      <a:endParaRPr lang="en-US" sz="2000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ครั้งที่ 3</a:t>
                      </a:r>
                      <a:endParaRPr lang="en-US" sz="2000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299291"/>
                  </a:ext>
                </a:extLst>
              </a:tr>
              <a:tr h="82849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น้ำหนักของอาหารเม็ดที่ไหลออกมา (กรัม)</a:t>
                      </a:r>
                      <a:endParaRPr lang="en-US" sz="2000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kern="1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 kern="100" dirty="0">
                          <a:effectLst/>
                        </a:rPr>
                        <a:t>71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kern="1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 kern="100" dirty="0">
                          <a:effectLst/>
                        </a:rPr>
                        <a:t>92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kern="1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 kern="100" dirty="0">
                          <a:effectLst/>
                        </a:rPr>
                        <a:t>94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8372474"/>
                  </a:ext>
                </a:extLst>
              </a:tr>
              <a:tr h="11298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ค่าเฉลี่ยน้ำหนักของอาหารเม็ดที่ไหลออกมา (กรัม)</a:t>
                      </a:r>
                      <a:endParaRPr lang="en-US" sz="2000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kern="1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 kern="100" dirty="0">
                          <a:effectLst/>
                        </a:rPr>
                        <a:t>85.67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925943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A35AC8BA-4DD1-4535-AC71-F8846FC21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326760"/>
            <a:ext cx="799288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Liberation Sans" charset="0"/>
                <a:cs typeface="TH Sarabun New" panose="020B0500040200020003" pitchFamily="34" charset="-34"/>
              </a:rPr>
              <a:t>ในส่วนนี้จะเป็นตารางแสดงปริมาณน้ำหนักที่อาหารออกมา ภายในเวลา 1 นาที 40 วินาที ที่ได้กำหนดให้ใช้เวลาเท่านี้ เนื่องจากจะได้ปริมาณที่เพียงพอสำหรับสุนัขเล็กที่มีน้ำหนัก 4 กิโลกรัม โดยอาหารเม็ดที่ควรจะได้ เท่ากับ 115 กรัม/มื้อ ค่าเฉลี่ยที่ได้นี้คำนวณจาก ตารางที่ 2 ปริมาณแนะนำในการให้อาหารสุนัขพันธุ์ตุ๊กตาและพันธุ์เล็ก</a:t>
            </a:r>
            <a:endParaRPr kumimoji="0" lang="en-US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Liberation Sans" charset="0"/>
                <a:cs typeface="TH Sarabun New" panose="020B0500040200020003" pitchFamily="34" charset="-34"/>
              </a:rPr>
              <a:t>	จากตารางจะเห็นได้ว่า ปริมาณอาหารที่ได้ จะมีค่าน้อยกว่าที่ผู้จัดทำได้คาดหวังไว้ ( 115 กรัม ) เนื่องจากกลไกการไหลของอาหารยังไม่มีเสถียรภาพมากพอที่จะทำให้ปริมาณอาหารไหลออกมาได้มากเพียงพอ</a:t>
            </a:r>
            <a:endParaRPr kumimoji="0" lang="th-TH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สี่เหลี่ยมผืนผ้า 4">
            <a:extLst>
              <a:ext uri="{FF2B5EF4-FFF2-40B4-BE49-F238E27FC236}">
                <a16:creationId xmlns:a16="http://schemas.microsoft.com/office/drawing/2014/main" id="{6A3D616B-544F-481E-986A-652D3D453B24}"/>
              </a:ext>
            </a:extLst>
          </p:cNvPr>
          <p:cNvSpPr/>
          <p:nvPr/>
        </p:nvSpPr>
        <p:spPr>
          <a:xfrm>
            <a:off x="0" y="332656"/>
            <a:ext cx="5076056" cy="720080"/>
          </a:xfrm>
          <a:prstGeom prst="rect">
            <a:avLst/>
          </a:prstGeom>
          <a:solidFill>
            <a:schemeClr val="accent2"/>
          </a:solidFill>
          <a:ln>
            <a:solidFill>
              <a:srgbClr val="8C383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ตารางแสดงปริมาณน้ำหนักของอาหาร</a:t>
            </a:r>
            <a:endParaRPr lang="th-TH" sz="4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9280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8272783F-02EE-416F-BA61-9AB2FEA6E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453308"/>
            <a:ext cx="3970784" cy="4968552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ไม่สามารถแสดงอุณหภูมิบนเว็บแอปได้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514350" indent="-514350">
              <a:buAutoNum type="arabicParenR"/>
            </a:pP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การไหลของปริมาณที่ได้น้อยเกินไป จากที่คาดหวังไว้ แต่ใช้เวลาในการไหลนานเกินไป</a:t>
            </a:r>
          </a:p>
          <a:p>
            <a:pPr marL="514350" indent="-514350">
              <a:buAutoNum type="arabicParenR"/>
            </a:pP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การเชื่อมต่อระหว่างกล้อง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OV7670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กับ</a:t>
            </a:r>
          </a:p>
          <a:p>
            <a:pPr marL="0" indent="0">
              <a:buNone/>
            </a:pPr>
            <a:endParaRPr lang="th-TH" b="1" i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7" name="สี่เหลี่ยมผืนผ้า 11">
            <a:extLst>
              <a:ext uri="{FF2B5EF4-FFF2-40B4-BE49-F238E27FC236}">
                <a16:creationId xmlns:a16="http://schemas.microsoft.com/office/drawing/2014/main" id="{F632ED20-FACC-4946-B2F0-5B9D75FA607E}"/>
              </a:ext>
            </a:extLst>
          </p:cNvPr>
          <p:cNvSpPr/>
          <p:nvPr/>
        </p:nvSpPr>
        <p:spPr>
          <a:xfrm>
            <a:off x="827584" y="548680"/>
            <a:ext cx="2555776" cy="648072"/>
          </a:xfrm>
          <a:prstGeom prst="rect">
            <a:avLst/>
          </a:prstGeom>
          <a:solidFill>
            <a:schemeClr val="accent2"/>
          </a:solidFill>
          <a:ln>
            <a:solidFill>
              <a:srgbClr val="8C3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อุปสรรค</a:t>
            </a:r>
            <a:endParaRPr lang="th-TH" sz="4000" dirty="0"/>
          </a:p>
        </p:txBody>
      </p:sp>
      <p:sp>
        <p:nvSpPr>
          <p:cNvPr id="8" name="สี่เหลี่ยมผืนผ้า 11">
            <a:extLst>
              <a:ext uri="{FF2B5EF4-FFF2-40B4-BE49-F238E27FC236}">
                <a16:creationId xmlns:a16="http://schemas.microsoft.com/office/drawing/2014/main" id="{140BE61C-500E-428A-93A4-E7FD614C4688}"/>
              </a:ext>
            </a:extLst>
          </p:cNvPr>
          <p:cNvSpPr/>
          <p:nvPr/>
        </p:nvSpPr>
        <p:spPr>
          <a:xfrm>
            <a:off x="5436096" y="548680"/>
            <a:ext cx="2808312" cy="648072"/>
          </a:xfrm>
          <a:prstGeom prst="rect">
            <a:avLst/>
          </a:prstGeom>
          <a:solidFill>
            <a:schemeClr val="accent2"/>
          </a:solidFill>
          <a:ln>
            <a:solidFill>
              <a:srgbClr val="8C3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แนวทางการแก้ไข</a:t>
            </a:r>
            <a:endParaRPr lang="th-TH" sz="4000" dirty="0"/>
          </a:p>
        </p:txBody>
      </p:sp>
      <p:sp>
        <p:nvSpPr>
          <p:cNvPr id="9" name="ตัวแทนเนื้อหา 2">
            <a:extLst>
              <a:ext uri="{FF2B5EF4-FFF2-40B4-BE49-F238E27FC236}">
                <a16:creationId xmlns:a16="http://schemas.microsoft.com/office/drawing/2014/main" id="{5AD9F306-7137-432D-A52F-C640658EDBC8}"/>
              </a:ext>
            </a:extLst>
          </p:cNvPr>
          <p:cNvSpPr txBox="1">
            <a:spLocks/>
          </p:cNvSpPr>
          <p:nvPr/>
        </p:nvSpPr>
        <p:spPr>
          <a:xfrm>
            <a:off x="4648640" y="1453308"/>
            <a:ext cx="405313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itchFamily="34" charset="0"/>
              <a:buAutoNum type="arabicParenR"/>
            </a:pP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แก้ไขโค้ดใน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vue.js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514350" indent="-514350">
              <a:buFont typeface="Arial" pitchFamily="34" charset="0"/>
              <a:buAutoNum type="arabicParenR"/>
            </a:pP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แก้ไขกลไกการไหลของอาหาร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ปรับปรุงการหมุนของ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Servo motor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886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11">
            <a:extLst>
              <a:ext uri="{FF2B5EF4-FFF2-40B4-BE49-F238E27FC236}">
                <a16:creationId xmlns:a16="http://schemas.microsoft.com/office/drawing/2014/main" id="{2D59FEBB-FADE-42F1-BA41-A3E7CC7D107D}"/>
              </a:ext>
            </a:extLst>
          </p:cNvPr>
          <p:cNvSpPr/>
          <p:nvPr/>
        </p:nvSpPr>
        <p:spPr>
          <a:xfrm>
            <a:off x="0" y="260648"/>
            <a:ext cx="3707904" cy="936104"/>
          </a:xfrm>
          <a:prstGeom prst="rect">
            <a:avLst/>
          </a:prstGeom>
          <a:solidFill>
            <a:schemeClr val="accent2"/>
          </a:solidFill>
          <a:ln>
            <a:solidFill>
              <a:srgbClr val="8C3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สรุปผลการดำเนินงาน</a:t>
            </a:r>
            <a:endParaRPr lang="th-TH" sz="4000" dirty="0"/>
          </a:p>
        </p:txBody>
      </p:sp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D21B2538-2A53-48C7-B8C7-4F81BC5C8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685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	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การเชื่อมต่อระหว่างระบบฮาร์ดแวร์กับฐานข้อมูล</a:t>
            </a:r>
          </a:p>
          <a:p>
            <a:pPr marL="0" indent="0">
              <a:buNone/>
            </a:pP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; </a:t>
            </a:r>
            <a:r>
              <a:rPr lang="th-TH" b="1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อธิบายประมาณว่า สามารถเชื่อมต่อกับ</a:t>
            </a:r>
            <a:r>
              <a:rPr lang="en-US" b="1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firebase </a:t>
            </a:r>
            <a:r>
              <a:rPr lang="th-TH" b="1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ได้แล้ว</a:t>
            </a:r>
            <a:r>
              <a:rPr lang="en-US" b="1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, </a:t>
            </a:r>
            <a:r>
              <a:rPr lang="th-TH" b="1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สามารถรับค่าจากอุปกรณ์ฮาร์ดแวร์ได้ </a:t>
            </a:r>
            <a:r>
              <a:rPr lang="en-US" b="1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</a:t>
            </a:r>
            <a:r>
              <a:rPr lang="th-TH" b="1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สามารถเชื่อมต่อ	และ	ส่งผ่านข้อมูล จากคนละวงเครือข่ายได้ (คำพูดปรับแต่งได้เพื่อ	ความเหมาะสม)</a:t>
            </a:r>
          </a:p>
          <a:p>
            <a:pPr marL="0" indent="0">
              <a:buNone/>
            </a:pPr>
            <a:r>
              <a:rPr lang="th-TH" b="1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US" b="1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th-TH" b="1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การเชื่อมต่อข้อมูลระหว่างเว็บแอปพลิ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ชันกับฐานข้อมูล</a:t>
            </a:r>
          </a:p>
          <a:p>
            <a:pPr marL="0" indent="0">
              <a:buNone/>
            </a:pPr>
            <a:r>
              <a:rPr lang="th-TH" b="1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b="1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; </a:t>
            </a:r>
            <a:r>
              <a:rPr lang="th-TH" b="1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อธิบายว่า สามารถนำค่าที่ได้รับจากฐานข้อมูล มาแสดง/เก็บไว้</a:t>
            </a:r>
          </a:p>
          <a:p>
            <a:pPr marL="0" indent="0">
              <a:buNone/>
            </a:pPr>
            <a:r>
              <a:rPr lang="th-TH" b="1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ที่ </a:t>
            </a:r>
            <a:r>
              <a:rPr lang="en-US" b="1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Console </a:t>
            </a:r>
            <a:r>
              <a:rPr lang="th-TH" b="1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ของแอปได้แล้ว บลาๆ</a:t>
            </a:r>
          </a:p>
          <a:p>
            <a:pPr marL="514350" indent="-514350">
              <a:buAutoNum type="arabicParenR" startAt="3"/>
            </a:pP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การทดสอบการลดของอุณหภูมิ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00050" lvl="1" indent="0">
              <a:buNone/>
            </a:pP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;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สามารถลดอุณหภูมิตามที่หวังไว้ ลดได้กี่องศาเซลเซียส บลาๆ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514350" indent="-514350">
              <a:buAutoNum type="arabicParenR" startAt="3"/>
            </a:pP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th-TH" b="1" i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816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D135CEC4-7CAB-4F13-BDE4-A24301DFD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760640"/>
          </a:xfrm>
        </p:spPr>
        <p:txBody>
          <a:bodyPr>
            <a:normAutofit/>
          </a:bodyPr>
          <a:lstStyle/>
          <a:p>
            <a:pPr marL="514350" indent="-514350">
              <a:buAutoNum type="arabicParenR" startAt="4"/>
            </a:pP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เครื่องให้อาหารสุนัขอัตโนมัติ</a:t>
            </a:r>
          </a:p>
          <a:p>
            <a:pPr marL="0" indent="0">
              <a:buNone/>
            </a:pP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;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สามารถสร้างได้แล้ว บลา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ๆๆ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 marL="0" indent="0">
              <a:buNone/>
            </a:pPr>
            <a:endParaRPr lang="th-TH" b="1" i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12485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836078-1699-4778-B579-F0E3AFDB3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63" b="98438" l="391" r="99219">
                        <a14:foregroundMark x1="44922" y1="37891" x2="44922" y2="37891"/>
                        <a14:foregroundMark x1="62695" y1="36719" x2="62695" y2="36719"/>
                        <a14:foregroundMark x1="63477" y1="38086" x2="48242" y2="37891"/>
                        <a14:foregroundMark x1="43555" y1="33984" x2="49805" y2="38281"/>
                        <a14:foregroundMark x1="46094" y1="35156" x2="54297" y2="42383"/>
                        <a14:foregroundMark x1="49805" y1="33984" x2="60547" y2="40039"/>
                        <a14:foregroundMark x1="39648" y1="36719" x2="56055" y2="412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181106"/>
            <a:ext cx="5400600" cy="5400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21F024-99DD-45F7-9CFD-8772CF1C4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8482"/>
            <a:ext cx="9144000" cy="1143000"/>
          </a:xfrm>
          <a:solidFill>
            <a:srgbClr val="FFFFCC"/>
          </a:solidFill>
        </p:spPr>
        <p:txBody>
          <a:bodyPr>
            <a:normAutofit fontScale="90000"/>
          </a:bodyPr>
          <a:lstStyle/>
          <a:p>
            <a:r>
              <a:rPr lang="th-T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คำถามและข้อเสนอแนะ</a:t>
            </a:r>
            <a:br>
              <a:rPr lang="th-T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จบการนำเสนอ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02081-17E5-4DD7-A96B-EA0471DE9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74" b="89974" l="3125" r="89844">
                        <a14:foregroundMark x1="21387" y1="29036" x2="21387" y2="29036"/>
                        <a14:foregroundMark x1="21387" y1="37891" x2="27051" y2="40104"/>
                        <a14:foregroundMark x1="30176" y1="40104" x2="30176" y2="32422"/>
                        <a14:foregroundMark x1="28711" y1="28646" x2="14453" y2="40104"/>
                        <a14:foregroundMark x1="17969" y1="52865" x2="9375" y2="44661"/>
                        <a14:foregroundMark x1="9375" y1="33203" x2="13281" y2="25911"/>
                        <a14:foregroundMark x1="9180" y1="33724" x2="10156" y2="43750"/>
                        <a14:foregroundMark x1="8008" y1="38802" x2="8691" y2="44010"/>
                        <a14:foregroundMark x1="22559" y1="21745" x2="28516" y2="22917"/>
                        <a14:foregroundMark x1="23438" y1="22005" x2="29688" y2="23958"/>
                        <a14:foregroundMark x1="25684" y1="20964" x2="27344" y2="20313"/>
                        <a14:foregroundMark x1="29004" y1="20313" x2="29980" y2="23177"/>
                        <a14:foregroundMark x1="12695" y1="27995" x2="9180" y2="27995"/>
                        <a14:foregroundMark x1="8691" y1="27995" x2="9863" y2="33203"/>
                        <a14:foregroundMark x1="15918" y1="50911" x2="20410" y2="565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42501">
            <a:off x="3904710" y="1899383"/>
            <a:ext cx="5652120" cy="4239090"/>
          </a:xfrm>
          <a:prstGeom prst="rect">
            <a:avLst/>
          </a:prstGeom>
        </p:spPr>
      </p:pic>
      <p:pic>
        <p:nvPicPr>
          <p:cNvPr id="4098" name="Picture 2" descr="à¸à¸¥à¸à¸²à¸£à¸à¹à¸à¸«à¸²à¸£à¸¹à¸à¸ à¸²à¸à¸ªà¸³à¸«à¸£à¸±à¸ the dog png">
            <a:extLst>
              <a:ext uri="{FF2B5EF4-FFF2-40B4-BE49-F238E27FC236}">
                <a16:creationId xmlns:a16="http://schemas.microsoft.com/office/drawing/2014/main" id="{1A6BBAF2-FAE4-4E1F-8FC5-4F3FA1391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29" y="2864368"/>
            <a:ext cx="467677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06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73088" y="499460"/>
            <a:ext cx="2520280" cy="783799"/>
          </a:xfrm>
          <a:solidFill>
            <a:schemeClr val="accent6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7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Outline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73088" y="1777503"/>
            <a:ext cx="7997824" cy="4230837"/>
          </a:xfrm>
          <a:solidFill>
            <a:schemeClr val="accent6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• 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ผลการดำเนินงาน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•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ภาพรวมการทำงานของระบบ</a:t>
            </a:r>
          </a:p>
          <a:p>
            <a:pPr marL="0" indent="0">
              <a:buNone/>
            </a:pP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การทดสอบการลดของอุณหภูมิ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เครื่องให้อาหารสุนัขอัตโนมัติ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ปริมาณของอาหารสุนัข</a:t>
            </a:r>
          </a:p>
          <a:p>
            <a:pPr marL="0" indent="0">
              <a:buNone/>
            </a:pP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อุปสรรคในการพัฒนา</a:t>
            </a:r>
          </a:p>
          <a:p>
            <a:pPr marL="0" indent="0">
              <a:buNone/>
            </a:pP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แนวทางในการแก้ไข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38602" y="4653136"/>
            <a:ext cx="4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CDEDAB-3142-49B1-AC01-D6D8D7C563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6" b="93460" l="9901" r="89934">
                        <a14:foregroundMark x1="13036" y1="82278" x2="20792" y2="82278"/>
                        <a14:foregroundMark x1="64356" y1="90506" x2="71617" y2="93460"/>
                        <a14:backgroundMark x1="23927" y1="88397" x2="23927" y2="88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16632"/>
            <a:ext cx="2520280" cy="1971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208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73088" y="499460"/>
            <a:ext cx="2520280" cy="783799"/>
          </a:xfrm>
          <a:solidFill>
            <a:schemeClr val="accent6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7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Outline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87490" y="1923364"/>
            <a:ext cx="7997824" cy="2275142"/>
          </a:xfrm>
          <a:solidFill>
            <a:schemeClr val="accent6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• 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•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สรุปผลการดำเนินงาน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งานที่จะดำเนินการต่อไป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38602" y="4653136"/>
            <a:ext cx="4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CDEDAB-3142-49B1-AC01-D6D8D7C563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0" b="94810" l="9984" r="89860">
                        <a14:foregroundMark x1="18097" y1="81238" x2="18097" y2="81238"/>
                        <a14:foregroundMark x1="68487" y1="94810" x2="68487" y2="94810"/>
                        <a14:backgroundMark x1="23089" y1="90020" x2="23089" y2="9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46749"/>
            <a:ext cx="2664296" cy="2083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492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EA8DEA-AAF5-4EF3-AD23-7E6A38E62911}"/>
              </a:ext>
            </a:extLst>
          </p:cNvPr>
          <p:cNvSpPr/>
          <p:nvPr/>
        </p:nvSpPr>
        <p:spPr>
          <a:xfrm>
            <a:off x="2233" y="0"/>
            <a:ext cx="9141767" cy="68580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รูปหกเหลี่ยม 18">
            <a:extLst>
              <a:ext uri="{FF2B5EF4-FFF2-40B4-BE49-F238E27FC236}">
                <a16:creationId xmlns:a16="http://schemas.microsoft.com/office/drawing/2014/main" id="{C14EC96E-D2EE-7C4E-ACFB-1E6CD1D06867}"/>
              </a:ext>
            </a:extLst>
          </p:cNvPr>
          <p:cNvSpPr/>
          <p:nvPr/>
        </p:nvSpPr>
        <p:spPr>
          <a:xfrm>
            <a:off x="4711380" y="2195753"/>
            <a:ext cx="2075865" cy="1639265"/>
          </a:xfrm>
          <a:prstGeom prst="hexagon">
            <a:avLst/>
          </a:prstGeom>
          <a:solidFill>
            <a:srgbClr val="FFFF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ระบบฮาร์ดแวร์</a:t>
            </a:r>
          </a:p>
        </p:txBody>
      </p:sp>
      <p:sp>
        <p:nvSpPr>
          <p:cNvPr id="18" name="รูปหกเหลี่ยม 17">
            <a:extLst>
              <a:ext uri="{FF2B5EF4-FFF2-40B4-BE49-F238E27FC236}">
                <a16:creationId xmlns:a16="http://schemas.microsoft.com/office/drawing/2014/main" id="{810A203B-A66C-8949-AD2A-D8E3D21AF366}"/>
              </a:ext>
            </a:extLst>
          </p:cNvPr>
          <p:cNvSpPr/>
          <p:nvPr/>
        </p:nvSpPr>
        <p:spPr>
          <a:xfrm>
            <a:off x="6787245" y="2211649"/>
            <a:ext cx="2003747" cy="1623369"/>
          </a:xfrm>
          <a:prstGeom prst="hexagon">
            <a:avLst/>
          </a:prstGeom>
          <a:solidFill>
            <a:srgbClr val="0070C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0" name="รูปหกเหลี่ยม 19">
            <a:extLst>
              <a:ext uri="{FF2B5EF4-FFF2-40B4-BE49-F238E27FC236}">
                <a16:creationId xmlns:a16="http://schemas.microsoft.com/office/drawing/2014/main" id="{B42996D6-AB22-5644-B9C5-DEEF9EDEEE85}"/>
              </a:ext>
            </a:extLst>
          </p:cNvPr>
          <p:cNvSpPr/>
          <p:nvPr/>
        </p:nvSpPr>
        <p:spPr>
          <a:xfrm>
            <a:off x="388894" y="2195753"/>
            <a:ext cx="2075865" cy="1639266"/>
          </a:xfrm>
          <a:prstGeom prst="hexagon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</a:t>
            </a:r>
          </a:p>
        </p:txBody>
      </p:sp>
      <p:sp>
        <p:nvSpPr>
          <p:cNvPr id="21" name="รูปหกเหลี่ยม 20">
            <a:extLst>
              <a:ext uri="{FF2B5EF4-FFF2-40B4-BE49-F238E27FC236}">
                <a16:creationId xmlns:a16="http://schemas.microsoft.com/office/drawing/2014/main" id="{D3DA83B8-F249-F741-A339-F1694B25958D}"/>
              </a:ext>
            </a:extLst>
          </p:cNvPr>
          <p:cNvSpPr/>
          <p:nvPr/>
        </p:nvSpPr>
        <p:spPr>
          <a:xfrm>
            <a:off x="2464759" y="2195753"/>
            <a:ext cx="2003747" cy="1639266"/>
          </a:xfrm>
          <a:prstGeom prst="hexagon">
            <a:avLst/>
          </a:prstGeom>
          <a:solidFill>
            <a:srgbClr val="C00000"/>
          </a:solidFill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Firebase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รูปหกเหลี่ยม 7">
            <a:extLst>
              <a:ext uri="{FF2B5EF4-FFF2-40B4-BE49-F238E27FC236}">
                <a16:creationId xmlns:a16="http://schemas.microsoft.com/office/drawing/2014/main" id="{5B1EF3EA-05C3-E64D-8E7D-082198B4BE7B}"/>
              </a:ext>
            </a:extLst>
          </p:cNvPr>
          <p:cNvSpPr/>
          <p:nvPr/>
        </p:nvSpPr>
        <p:spPr>
          <a:xfrm>
            <a:off x="4589874" y="4321049"/>
            <a:ext cx="2003748" cy="1543860"/>
          </a:xfrm>
          <a:prstGeom prst="hexagon">
            <a:avLst/>
          </a:prstGeom>
          <a:solidFill>
            <a:srgbClr val="00B050">
              <a:alpha val="90980"/>
            </a:srgbClr>
          </a:solidFill>
          <a:ln>
            <a:solidFill>
              <a:srgbClr val="40774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Vue.js</a:t>
            </a:r>
            <a:endParaRPr lang="th-TH" dirty="0"/>
          </a:p>
        </p:txBody>
      </p:sp>
      <p:sp>
        <p:nvSpPr>
          <p:cNvPr id="9" name="รูปหกเหลี่ยม 8">
            <a:extLst>
              <a:ext uri="{FF2B5EF4-FFF2-40B4-BE49-F238E27FC236}">
                <a16:creationId xmlns:a16="http://schemas.microsoft.com/office/drawing/2014/main" id="{EB0103DB-0D4A-3045-98CF-6499F0F40828}"/>
              </a:ext>
            </a:extLst>
          </p:cNvPr>
          <p:cNvSpPr/>
          <p:nvPr/>
        </p:nvSpPr>
        <p:spPr>
          <a:xfrm>
            <a:off x="2550377" y="4305931"/>
            <a:ext cx="2003747" cy="1558977"/>
          </a:xfrm>
          <a:prstGeom prst="hexagon">
            <a:avLst/>
          </a:prstGeom>
          <a:solidFill>
            <a:srgbClr val="FFFFFF"/>
          </a:solidFill>
          <a:ln>
            <a:solidFill>
              <a:srgbClr val="0090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00905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</a:t>
            </a:r>
            <a:r>
              <a:rPr lang="th-TH" sz="3600" b="1" dirty="0" err="1">
                <a:solidFill>
                  <a:srgbClr val="00905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</a:t>
            </a:r>
            <a:r>
              <a:rPr lang="th-TH" sz="3600" b="1" dirty="0">
                <a:solidFill>
                  <a:srgbClr val="00905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พลิ</a:t>
            </a:r>
            <a:r>
              <a:rPr lang="th-TH" sz="3600" b="1" dirty="0" err="1">
                <a:solidFill>
                  <a:srgbClr val="00905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solidFill>
                  <a:srgbClr val="00905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85CDFD5-BB55-0E40-A44D-122A17D57832}"/>
              </a:ext>
            </a:extLst>
          </p:cNvPr>
          <p:cNvSpPr/>
          <p:nvPr/>
        </p:nvSpPr>
        <p:spPr>
          <a:xfrm>
            <a:off x="0" y="571601"/>
            <a:ext cx="5004048" cy="994589"/>
          </a:xfrm>
          <a:prstGeom prst="rect">
            <a:avLst/>
          </a:prstGeom>
          <a:ln>
            <a:solidFill>
              <a:srgbClr val="8C383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ภาพรวมการทำงานของระบบ</a:t>
            </a:r>
          </a:p>
        </p:txBody>
      </p:sp>
      <p:sp>
        <p:nvSpPr>
          <p:cNvPr id="32" name="สี่เหลี่ยมผืนผ้า 14">
            <a:extLst>
              <a:ext uri="{FF2B5EF4-FFF2-40B4-BE49-F238E27FC236}">
                <a16:creationId xmlns:a16="http://schemas.microsoft.com/office/drawing/2014/main" id="{D6DCAABB-0169-45B1-BC68-248048A02853}"/>
              </a:ext>
            </a:extLst>
          </p:cNvPr>
          <p:cNvSpPr/>
          <p:nvPr/>
        </p:nvSpPr>
        <p:spPr>
          <a:xfrm>
            <a:off x="0" y="-18124"/>
            <a:ext cx="9144000" cy="118813"/>
          </a:xfrm>
          <a:prstGeom prst="rect">
            <a:avLst/>
          </a:prstGeom>
          <a:solidFill>
            <a:srgbClr val="CD5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สี่เหลี่ยมผืนผ้า 14">
            <a:extLst>
              <a:ext uri="{FF2B5EF4-FFF2-40B4-BE49-F238E27FC236}">
                <a16:creationId xmlns:a16="http://schemas.microsoft.com/office/drawing/2014/main" id="{63AE83F9-D85B-4BA2-A1BD-4CB8F90E6BEF}"/>
              </a:ext>
            </a:extLst>
          </p:cNvPr>
          <p:cNvSpPr/>
          <p:nvPr/>
        </p:nvSpPr>
        <p:spPr>
          <a:xfrm>
            <a:off x="0" y="6749944"/>
            <a:ext cx="9144000" cy="118813"/>
          </a:xfrm>
          <a:prstGeom prst="rect">
            <a:avLst/>
          </a:prstGeom>
          <a:solidFill>
            <a:srgbClr val="CD5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309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edio4g.mp4">
            <a:hlinkClick r:id="" action="ppaction://media"/>
            <a:extLst>
              <a:ext uri="{FF2B5EF4-FFF2-40B4-BE49-F238E27FC236}">
                <a16:creationId xmlns:a16="http://schemas.microsoft.com/office/drawing/2014/main" id="{D2BAE83E-B8AB-604D-8A32-EA3C391B2E8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47864" y="1895781"/>
            <a:ext cx="2664296" cy="4771299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/>
            <a:contourClr>
              <a:srgbClr val="FFFFFF"/>
            </a:contourClr>
          </a:sp3d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6F764F06-C136-6E4C-800F-BFF25E85EA2E}"/>
              </a:ext>
            </a:extLst>
          </p:cNvPr>
          <p:cNvSpPr/>
          <p:nvPr/>
        </p:nvSpPr>
        <p:spPr>
          <a:xfrm>
            <a:off x="0" y="183099"/>
            <a:ext cx="6444208" cy="837137"/>
          </a:xfrm>
          <a:prstGeom prst="rect">
            <a:avLst/>
          </a:prstGeom>
          <a:solidFill>
            <a:schemeClr val="accent2"/>
          </a:solidFill>
          <a:ln>
            <a:solidFill>
              <a:srgbClr val="8C3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การเชื่อมต่อระหว่างระบบฮาร์ดแวร์กับฐานข้อมูล</a:t>
            </a:r>
          </a:p>
        </p:txBody>
      </p:sp>
      <p:pic>
        <p:nvPicPr>
          <p:cNvPr id="3" name="videolan.mp4">
            <a:hlinkClick r:id="" action="ppaction://media"/>
            <a:extLst>
              <a:ext uri="{FF2B5EF4-FFF2-40B4-BE49-F238E27FC236}">
                <a16:creationId xmlns:a16="http://schemas.microsoft.com/office/drawing/2014/main" id="{22724C4A-4292-FC49-AE79-452E64206DE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3528" y="2780928"/>
            <a:ext cx="5486355" cy="30860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4E7A0C9-8C2D-48F1-AA53-4390F5CBCF0C}"/>
              </a:ext>
            </a:extLst>
          </p:cNvPr>
          <p:cNvGrpSpPr/>
          <p:nvPr/>
        </p:nvGrpSpPr>
        <p:grpSpPr>
          <a:xfrm>
            <a:off x="982756" y="1164779"/>
            <a:ext cx="4406688" cy="603996"/>
            <a:chOff x="345332" y="1616417"/>
            <a:chExt cx="4904684" cy="842151"/>
          </a:xfrm>
        </p:grpSpPr>
        <p:sp>
          <p:nvSpPr>
            <p:cNvPr id="6" name="รูปหกเหลี่ยม 18">
              <a:extLst>
                <a:ext uri="{FF2B5EF4-FFF2-40B4-BE49-F238E27FC236}">
                  <a16:creationId xmlns:a16="http://schemas.microsoft.com/office/drawing/2014/main" id="{3A1BBDE9-2EDF-4CAD-8A41-5E4E08B73785}"/>
                </a:ext>
              </a:extLst>
            </p:cNvPr>
            <p:cNvSpPr/>
            <p:nvPr/>
          </p:nvSpPr>
          <p:spPr>
            <a:xfrm>
              <a:off x="2841719" y="1616417"/>
              <a:ext cx="1183460" cy="842151"/>
            </a:xfrm>
            <a:prstGeom prst="hexagon">
              <a:avLst/>
            </a:prstGeom>
            <a:solidFill>
              <a:srgbClr val="FFFFFF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1800" b="1" dirty="0">
                  <a:solidFill>
                    <a:srgbClr val="0070C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ระบบฮาร์ดแวร์</a:t>
              </a:r>
            </a:p>
          </p:txBody>
        </p:sp>
        <p:sp>
          <p:nvSpPr>
            <p:cNvPr id="7" name="รูปหกเหลี่ยม 17">
              <a:extLst>
                <a:ext uri="{FF2B5EF4-FFF2-40B4-BE49-F238E27FC236}">
                  <a16:creationId xmlns:a16="http://schemas.microsoft.com/office/drawing/2014/main" id="{397189E2-61AB-49B6-B15D-433743F4EFA6}"/>
                </a:ext>
              </a:extLst>
            </p:cNvPr>
            <p:cNvSpPr/>
            <p:nvPr/>
          </p:nvSpPr>
          <p:spPr>
            <a:xfrm>
              <a:off x="4066556" y="1616417"/>
              <a:ext cx="1183460" cy="842151"/>
            </a:xfrm>
            <a:prstGeom prst="hexagon">
              <a:avLst/>
            </a:prstGeom>
            <a:solidFill>
              <a:srgbClr val="0070C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Arduino IDE</a:t>
              </a:r>
              <a:endParaRPr lang="th-TH" sz="18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" name="รูปหกเหลี่ยม 19">
              <a:extLst>
                <a:ext uri="{FF2B5EF4-FFF2-40B4-BE49-F238E27FC236}">
                  <a16:creationId xmlns:a16="http://schemas.microsoft.com/office/drawing/2014/main" id="{8685AC83-60C0-4A7D-AF2A-E91DC96A39C3}"/>
                </a:ext>
              </a:extLst>
            </p:cNvPr>
            <p:cNvSpPr/>
            <p:nvPr/>
          </p:nvSpPr>
          <p:spPr>
            <a:xfrm>
              <a:off x="345332" y="1616417"/>
              <a:ext cx="1217654" cy="842151"/>
            </a:xfrm>
            <a:prstGeom prst="hexagon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1800" b="1" dirty="0">
                  <a:solidFill>
                    <a:srgbClr val="C0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ฐานข้อมูล</a:t>
              </a:r>
            </a:p>
          </p:txBody>
        </p:sp>
        <p:sp>
          <p:nvSpPr>
            <p:cNvPr id="9" name="รูปหกเหลี่ยม 20">
              <a:extLst>
                <a:ext uri="{FF2B5EF4-FFF2-40B4-BE49-F238E27FC236}">
                  <a16:creationId xmlns:a16="http://schemas.microsoft.com/office/drawing/2014/main" id="{2CFEAAFE-428D-42EB-BCE0-91DF60CD65AE}"/>
                </a:ext>
              </a:extLst>
            </p:cNvPr>
            <p:cNvSpPr/>
            <p:nvPr/>
          </p:nvSpPr>
          <p:spPr>
            <a:xfrm>
              <a:off x="1597050" y="1616417"/>
              <a:ext cx="1217654" cy="842151"/>
            </a:xfrm>
            <a:prstGeom prst="hexagon">
              <a:avLst/>
            </a:prstGeom>
            <a:solidFill>
              <a:srgbClr val="C00000"/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Firebase</a:t>
              </a:r>
              <a:endParaRPr lang="th-TH" sz="18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965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37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44444E-6 L 0.33072 4.44444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35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546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2591383-1D5F-4D0F-8C12-21DCB435AA47}"/>
              </a:ext>
            </a:extLst>
          </p:cNvPr>
          <p:cNvGrpSpPr/>
          <p:nvPr/>
        </p:nvGrpSpPr>
        <p:grpSpPr>
          <a:xfrm>
            <a:off x="683568" y="1885810"/>
            <a:ext cx="7776865" cy="1751238"/>
            <a:chOff x="661863" y="1828214"/>
            <a:chExt cx="7776865" cy="175123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8956C45E-9B3E-4BDF-8278-E7BD0CE953ED}"/>
                </a:ext>
              </a:extLst>
            </p:cNvPr>
            <p:cNvSpPr/>
            <p:nvPr/>
          </p:nvSpPr>
          <p:spPr>
            <a:xfrm>
              <a:off x="661863" y="1828214"/>
              <a:ext cx="1225867" cy="1751238"/>
            </a:xfrm>
            <a:custGeom>
              <a:avLst/>
              <a:gdLst>
                <a:gd name="connsiteX0" fmla="*/ 0 w 1751237"/>
                <a:gd name="connsiteY0" fmla="*/ 0 h 1225866"/>
                <a:gd name="connsiteX1" fmla="*/ 1138304 w 1751237"/>
                <a:gd name="connsiteY1" fmla="*/ 0 h 1225866"/>
                <a:gd name="connsiteX2" fmla="*/ 1751237 w 1751237"/>
                <a:gd name="connsiteY2" fmla="*/ 612933 h 1225866"/>
                <a:gd name="connsiteX3" fmla="*/ 1138304 w 1751237"/>
                <a:gd name="connsiteY3" fmla="*/ 1225866 h 1225866"/>
                <a:gd name="connsiteX4" fmla="*/ 0 w 1751237"/>
                <a:gd name="connsiteY4" fmla="*/ 1225866 h 1225866"/>
                <a:gd name="connsiteX5" fmla="*/ 612933 w 1751237"/>
                <a:gd name="connsiteY5" fmla="*/ 612933 h 1225866"/>
                <a:gd name="connsiteX6" fmla="*/ 0 w 1751237"/>
                <a:gd name="connsiteY6" fmla="*/ 0 h 122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237" h="1225866">
                  <a:moveTo>
                    <a:pt x="1751236" y="0"/>
                  </a:moveTo>
                  <a:lnTo>
                    <a:pt x="1751236" y="796813"/>
                  </a:lnTo>
                  <a:lnTo>
                    <a:pt x="875619" y="1225866"/>
                  </a:lnTo>
                  <a:lnTo>
                    <a:pt x="1" y="796813"/>
                  </a:lnTo>
                  <a:lnTo>
                    <a:pt x="1" y="0"/>
                  </a:lnTo>
                  <a:lnTo>
                    <a:pt x="875619" y="429053"/>
                  </a:lnTo>
                  <a:lnTo>
                    <a:pt x="1751236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hueOff val="0"/>
                    <a:satOff val="0"/>
                    <a:shade val="51000"/>
                    <a:satMod val="130000"/>
                    <a:lumMod val="100000"/>
                  </a:schemeClr>
                </a:gs>
                <a:gs pos="80000">
                  <a:schemeClr val="accent2">
                    <a:hueOff val="0"/>
                    <a:satOff val="0"/>
                    <a:lumOff val="0"/>
                    <a:alphaOff val="0"/>
                    <a:shade val="93000"/>
                    <a:satMod val="130000"/>
                  </a:schemeClr>
                </a:gs>
                <a:gs pos="100000">
                  <a:schemeClr val="accent2">
                    <a:hueOff val="0"/>
                    <a:satOff val="0"/>
                    <a:lumOff val="0"/>
                    <a:alphaOff val="0"/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1" tIns="633253" rIns="20320" bIns="633254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Firebase</a:t>
              </a:r>
              <a:endParaRPr lang="th-TH" sz="2300" b="1" kern="12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A4BFF64-C2A7-4F75-A0D5-24EEA35C0027}"/>
                </a:ext>
              </a:extLst>
            </p:cNvPr>
            <p:cNvSpPr/>
            <p:nvPr/>
          </p:nvSpPr>
          <p:spPr>
            <a:xfrm>
              <a:off x="1887730" y="1966494"/>
              <a:ext cx="6550998" cy="962401"/>
            </a:xfrm>
            <a:custGeom>
              <a:avLst/>
              <a:gdLst>
                <a:gd name="connsiteX0" fmla="*/ 189821 w 1138903"/>
                <a:gd name="connsiteY0" fmla="*/ 0 h 6190957"/>
                <a:gd name="connsiteX1" fmla="*/ 949082 w 1138903"/>
                <a:gd name="connsiteY1" fmla="*/ 0 h 6190957"/>
                <a:gd name="connsiteX2" fmla="*/ 1138903 w 1138903"/>
                <a:gd name="connsiteY2" fmla="*/ 189821 h 6190957"/>
                <a:gd name="connsiteX3" fmla="*/ 1138903 w 1138903"/>
                <a:gd name="connsiteY3" fmla="*/ 6190957 h 6190957"/>
                <a:gd name="connsiteX4" fmla="*/ 1138903 w 1138903"/>
                <a:gd name="connsiteY4" fmla="*/ 6190957 h 6190957"/>
                <a:gd name="connsiteX5" fmla="*/ 0 w 1138903"/>
                <a:gd name="connsiteY5" fmla="*/ 6190957 h 6190957"/>
                <a:gd name="connsiteX6" fmla="*/ 0 w 1138903"/>
                <a:gd name="connsiteY6" fmla="*/ 6190957 h 6190957"/>
                <a:gd name="connsiteX7" fmla="*/ 0 w 1138903"/>
                <a:gd name="connsiteY7" fmla="*/ 189821 h 6190957"/>
                <a:gd name="connsiteX8" fmla="*/ 189821 w 1138903"/>
                <a:gd name="connsiteY8" fmla="*/ 0 h 619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8903" h="6190957">
                  <a:moveTo>
                    <a:pt x="1138903" y="1031849"/>
                  </a:moveTo>
                  <a:lnTo>
                    <a:pt x="1138903" y="5159108"/>
                  </a:lnTo>
                  <a:cubicBezTo>
                    <a:pt x="1138903" y="5728980"/>
                    <a:pt x="1123269" y="6190954"/>
                    <a:pt x="1103983" y="6190954"/>
                  </a:cubicBezTo>
                  <a:lnTo>
                    <a:pt x="0" y="6190954"/>
                  </a:lnTo>
                  <a:lnTo>
                    <a:pt x="0" y="6190954"/>
                  </a:lnTo>
                  <a:lnTo>
                    <a:pt x="0" y="3"/>
                  </a:lnTo>
                  <a:lnTo>
                    <a:pt x="0" y="3"/>
                  </a:lnTo>
                  <a:lnTo>
                    <a:pt x="1103983" y="3"/>
                  </a:lnTo>
                  <a:cubicBezTo>
                    <a:pt x="1123269" y="3"/>
                    <a:pt x="1138903" y="461977"/>
                    <a:pt x="1138903" y="1031849"/>
                  </a:cubicBez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extrusionH="190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3361" tIns="74646" rIns="74646" bIns="74648" numCol="1" spcCol="1270" anchor="ctr" anchorCtr="0">
              <a:noAutofit/>
            </a:bodyPr>
            <a:lstStyle/>
            <a:p>
              <a:pPr marL="285750" lvl="1" indent="-28575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sz="3000" b="1" kern="1200" dirty="0">
                  <a:solidFill>
                    <a:srgbClr val="BA3835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เก็บข้อมูลที่ได้จากระบบฮาร์ดแวร์และเว็บแอ</a:t>
              </a:r>
              <a:r>
                <a:rPr lang="th-TH" sz="3000" b="1" kern="1200" dirty="0" err="1">
                  <a:solidFill>
                    <a:srgbClr val="BA3835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ป</a:t>
              </a:r>
              <a:r>
                <a:rPr lang="th-TH" sz="3000" b="1" kern="1200" dirty="0">
                  <a:solidFill>
                    <a:srgbClr val="BA3835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พลิ</a:t>
              </a:r>
              <a:r>
                <a:rPr lang="th-TH" sz="3000" b="1" kern="1200" dirty="0" err="1">
                  <a:solidFill>
                    <a:srgbClr val="BA3835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เค</a:t>
              </a:r>
              <a:r>
                <a:rPr lang="th-TH" sz="3000" b="1" kern="1200" dirty="0">
                  <a:solidFill>
                    <a:srgbClr val="BA3835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ชัน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6F03C-F093-4735-9286-1EC26C61A56B}"/>
              </a:ext>
            </a:extLst>
          </p:cNvPr>
          <p:cNvGrpSpPr/>
          <p:nvPr/>
        </p:nvGrpSpPr>
        <p:grpSpPr>
          <a:xfrm>
            <a:off x="683567" y="4887368"/>
            <a:ext cx="7787716" cy="1751238"/>
            <a:chOff x="661862" y="4829772"/>
            <a:chExt cx="7787716" cy="175123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0CE54C9-E925-4910-94A7-42B2FACF3FA7}"/>
                </a:ext>
              </a:extLst>
            </p:cNvPr>
            <p:cNvSpPr/>
            <p:nvPr/>
          </p:nvSpPr>
          <p:spPr>
            <a:xfrm>
              <a:off x="661862" y="4829772"/>
              <a:ext cx="1225867" cy="1751238"/>
            </a:xfrm>
            <a:custGeom>
              <a:avLst/>
              <a:gdLst>
                <a:gd name="connsiteX0" fmla="*/ 0 w 1751237"/>
                <a:gd name="connsiteY0" fmla="*/ 0 h 1225866"/>
                <a:gd name="connsiteX1" fmla="*/ 1138304 w 1751237"/>
                <a:gd name="connsiteY1" fmla="*/ 0 h 1225866"/>
                <a:gd name="connsiteX2" fmla="*/ 1751237 w 1751237"/>
                <a:gd name="connsiteY2" fmla="*/ 612933 h 1225866"/>
                <a:gd name="connsiteX3" fmla="*/ 1138304 w 1751237"/>
                <a:gd name="connsiteY3" fmla="*/ 1225866 h 1225866"/>
                <a:gd name="connsiteX4" fmla="*/ 0 w 1751237"/>
                <a:gd name="connsiteY4" fmla="*/ 1225866 h 1225866"/>
                <a:gd name="connsiteX5" fmla="*/ 612933 w 1751237"/>
                <a:gd name="connsiteY5" fmla="*/ 612933 h 1225866"/>
                <a:gd name="connsiteX6" fmla="*/ 0 w 1751237"/>
                <a:gd name="connsiteY6" fmla="*/ 0 h 122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237" h="1225866">
                  <a:moveTo>
                    <a:pt x="1751236" y="0"/>
                  </a:moveTo>
                  <a:lnTo>
                    <a:pt x="1751236" y="796813"/>
                  </a:lnTo>
                  <a:lnTo>
                    <a:pt x="875619" y="1225866"/>
                  </a:lnTo>
                  <a:lnTo>
                    <a:pt x="1" y="796813"/>
                  </a:lnTo>
                  <a:lnTo>
                    <a:pt x="1" y="0"/>
                  </a:lnTo>
                  <a:lnTo>
                    <a:pt x="875619" y="429053"/>
                  </a:lnTo>
                  <a:lnTo>
                    <a:pt x="1751236" y="0"/>
                  </a:lnTo>
                  <a:close/>
                </a:path>
              </a:pathLst>
            </a:custGeom>
          </p:spPr>
          <p:style>
            <a:lnRef idx="0">
              <a:schemeClr val="accent2">
                <a:hueOff val="4681519"/>
                <a:satOff val="-5839"/>
                <a:lumOff val="1373"/>
                <a:alphaOff val="0"/>
              </a:schemeClr>
            </a:lnRef>
            <a:fillRef idx="3">
              <a:schemeClr val="accent2">
                <a:hueOff val="4681519"/>
                <a:satOff val="-5839"/>
                <a:lumOff val="1373"/>
                <a:alphaOff val="0"/>
              </a:schemeClr>
            </a:fillRef>
            <a:effectRef idx="2">
              <a:schemeClr val="accent2">
                <a:hueOff val="4681519"/>
                <a:satOff val="-5839"/>
                <a:lumOff val="137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416" tIns="631348" rIns="18415" bIns="631349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b="1" kern="12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Web Page</a:t>
              </a:r>
              <a:endParaRPr lang="th-TH" sz="2900" b="1" kern="12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8A9764-C87E-48B7-9C08-05A35097559B}"/>
                </a:ext>
              </a:extLst>
            </p:cNvPr>
            <p:cNvSpPr/>
            <p:nvPr/>
          </p:nvSpPr>
          <p:spPr>
            <a:xfrm>
              <a:off x="1898581" y="4941168"/>
              <a:ext cx="6550997" cy="962402"/>
            </a:xfrm>
            <a:custGeom>
              <a:avLst/>
              <a:gdLst>
                <a:gd name="connsiteX0" fmla="*/ 189721 w 1138304"/>
                <a:gd name="connsiteY0" fmla="*/ 0 h 6190957"/>
                <a:gd name="connsiteX1" fmla="*/ 948583 w 1138304"/>
                <a:gd name="connsiteY1" fmla="*/ 0 h 6190957"/>
                <a:gd name="connsiteX2" fmla="*/ 1138304 w 1138304"/>
                <a:gd name="connsiteY2" fmla="*/ 189721 h 6190957"/>
                <a:gd name="connsiteX3" fmla="*/ 1138304 w 1138304"/>
                <a:gd name="connsiteY3" fmla="*/ 6190957 h 6190957"/>
                <a:gd name="connsiteX4" fmla="*/ 1138304 w 1138304"/>
                <a:gd name="connsiteY4" fmla="*/ 6190957 h 6190957"/>
                <a:gd name="connsiteX5" fmla="*/ 0 w 1138304"/>
                <a:gd name="connsiteY5" fmla="*/ 6190957 h 6190957"/>
                <a:gd name="connsiteX6" fmla="*/ 0 w 1138304"/>
                <a:gd name="connsiteY6" fmla="*/ 6190957 h 6190957"/>
                <a:gd name="connsiteX7" fmla="*/ 0 w 1138304"/>
                <a:gd name="connsiteY7" fmla="*/ 189721 h 6190957"/>
                <a:gd name="connsiteX8" fmla="*/ 189721 w 1138304"/>
                <a:gd name="connsiteY8" fmla="*/ 0 h 619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8304" h="6190957">
                  <a:moveTo>
                    <a:pt x="1138304" y="1031848"/>
                  </a:moveTo>
                  <a:lnTo>
                    <a:pt x="1138304" y="5159109"/>
                  </a:lnTo>
                  <a:cubicBezTo>
                    <a:pt x="1138304" y="5728981"/>
                    <a:pt x="1122686" y="6190954"/>
                    <a:pt x="1103421" y="6190954"/>
                  </a:cubicBezTo>
                  <a:lnTo>
                    <a:pt x="0" y="6190954"/>
                  </a:lnTo>
                  <a:lnTo>
                    <a:pt x="0" y="6190954"/>
                  </a:lnTo>
                  <a:lnTo>
                    <a:pt x="0" y="3"/>
                  </a:lnTo>
                  <a:lnTo>
                    <a:pt x="0" y="3"/>
                  </a:lnTo>
                  <a:lnTo>
                    <a:pt x="1103421" y="3"/>
                  </a:lnTo>
                  <a:cubicBezTo>
                    <a:pt x="1122686" y="3"/>
                    <a:pt x="1138304" y="461976"/>
                    <a:pt x="1138304" y="1031848"/>
                  </a:cubicBez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extrusionH="190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chemeClr val="accent2">
                <a:hueOff val="4681519"/>
                <a:satOff val="-5839"/>
                <a:lumOff val="1373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3361" tIns="74618" rIns="74617" bIns="74617" numCol="1" spcCol="1270" anchor="ctr" anchorCtr="0">
              <a:noAutofit/>
            </a:bodyPr>
            <a:lstStyle/>
            <a:p>
              <a:pPr marL="285750" lvl="1" indent="-28575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sz="3000" b="1" kern="1200" dirty="0">
                  <a:ln>
                    <a:noFill/>
                  </a:ln>
                  <a:solidFill>
                    <a:srgbClr val="009193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นำข้อมูลที่ได้จาก </a:t>
              </a:r>
              <a:r>
                <a:rPr lang="en-US" sz="3000" b="1" kern="1200" dirty="0">
                  <a:ln>
                    <a:noFill/>
                  </a:ln>
                  <a:solidFill>
                    <a:srgbClr val="009193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Console </a:t>
              </a:r>
              <a:r>
                <a:rPr lang="th-TH" sz="3000" b="1" kern="1200" dirty="0">
                  <a:ln>
                    <a:noFill/>
                  </a:ln>
                  <a:solidFill>
                    <a:srgbClr val="009193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มาแสดงบนหน้า</a:t>
              </a:r>
              <a:br>
                <a:rPr lang="th-TH" sz="3000" b="1" kern="1200" dirty="0">
                  <a:ln>
                    <a:noFill/>
                  </a:ln>
                  <a:solidFill>
                    <a:srgbClr val="009193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</a:br>
              <a:r>
                <a:rPr lang="th-TH" sz="3000" b="1" kern="1200" dirty="0">
                  <a:ln>
                    <a:noFill/>
                  </a:ln>
                  <a:solidFill>
                    <a:srgbClr val="009193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เว็บเพ</a:t>
              </a:r>
              <a:r>
                <a:rPr lang="th-TH" sz="3000" b="1" kern="1200" dirty="0" err="1">
                  <a:ln>
                    <a:noFill/>
                  </a:ln>
                  <a:solidFill>
                    <a:srgbClr val="009193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จข</a:t>
              </a:r>
              <a:r>
                <a:rPr lang="th-TH" sz="3000" b="1" kern="1200" dirty="0">
                  <a:ln>
                    <a:noFill/>
                  </a:ln>
                  <a:solidFill>
                    <a:srgbClr val="009193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องเว็บแอปพลิ</a:t>
              </a:r>
              <a:r>
                <a:rPr lang="th-TH" sz="3000" b="1" kern="1200" dirty="0" err="1">
                  <a:ln>
                    <a:noFill/>
                  </a:ln>
                  <a:solidFill>
                    <a:srgbClr val="009193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เค</a:t>
              </a:r>
              <a:r>
                <a:rPr lang="th-TH" sz="3000" b="1" kern="1200" dirty="0">
                  <a:ln>
                    <a:noFill/>
                  </a:ln>
                  <a:solidFill>
                    <a:srgbClr val="009193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ชัน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F662D3-D30B-4FD9-9A00-AC2F79E33D9B}"/>
              </a:ext>
            </a:extLst>
          </p:cNvPr>
          <p:cNvGrpSpPr/>
          <p:nvPr/>
        </p:nvGrpSpPr>
        <p:grpSpPr>
          <a:xfrm>
            <a:off x="683568" y="3342580"/>
            <a:ext cx="7776863" cy="1751238"/>
            <a:chOff x="661863" y="3284984"/>
            <a:chExt cx="7776863" cy="1751238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D139408-788D-4A66-BC62-FEE301B17B62}"/>
                </a:ext>
              </a:extLst>
            </p:cNvPr>
            <p:cNvSpPr/>
            <p:nvPr/>
          </p:nvSpPr>
          <p:spPr>
            <a:xfrm>
              <a:off x="661863" y="3284984"/>
              <a:ext cx="1225867" cy="1751238"/>
            </a:xfrm>
            <a:custGeom>
              <a:avLst/>
              <a:gdLst>
                <a:gd name="connsiteX0" fmla="*/ 0 w 1751237"/>
                <a:gd name="connsiteY0" fmla="*/ 0 h 1225866"/>
                <a:gd name="connsiteX1" fmla="*/ 1138304 w 1751237"/>
                <a:gd name="connsiteY1" fmla="*/ 0 h 1225866"/>
                <a:gd name="connsiteX2" fmla="*/ 1751237 w 1751237"/>
                <a:gd name="connsiteY2" fmla="*/ 612933 h 1225866"/>
                <a:gd name="connsiteX3" fmla="*/ 1138304 w 1751237"/>
                <a:gd name="connsiteY3" fmla="*/ 1225866 h 1225866"/>
                <a:gd name="connsiteX4" fmla="*/ 0 w 1751237"/>
                <a:gd name="connsiteY4" fmla="*/ 1225866 h 1225866"/>
                <a:gd name="connsiteX5" fmla="*/ 612933 w 1751237"/>
                <a:gd name="connsiteY5" fmla="*/ 612933 h 1225866"/>
                <a:gd name="connsiteX6" fmla="*/ 0 w 1751237"/>
                <a:gd name="connsiteY6" fmla="*/ 0 h 122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237" h="1225866">
                  <a:moveTo>
                    <a:pt x="1751236" y="0"/>
                  </a:moveTo>
                  <a:lnTo>
                    <a:pt x="1751236" y="796813"/>
                  </a:lnTo>
                  <a:lnTo>
                    <a:pt x="875619" y="1225866"/>
                  </a:lnTo>
                  <a:lnTo>
                    <a:pt x="1" y="796813"/>
                  </a:lnTo>
                  <a:lnTo>
                    <a:pt x="1" y="0"/>
                  </a:lnTo>
                  <a:lnTo>
                    <a:pt x="875619" y="429053"/>
                  </a:lnTo>
                  <a:lnTo>
                    <a:pt x="1751236" y="0"/>
                  </a:lnTo>
                  <a:close/>
                </a:path>
              </a:pathLst>
            </a:custGeom>
          </p:spPr>
          <p:style>
            <a:lnRef idx="0">
              <a:schemeClr val="accent2">
                <a:hueOff val="2340759"/>
                <a:satOff val="-2919"/>
                <a:lumOff val="686"/>
                <a:alphaOff val="0"/>
              </a:schemeClr>
            </a:lnRef>
            <a:fillRef idx="3">
              <a:schemeClr val="accent2">
                <a:hueOff val="2340759"/>
                <a:satOff val="-2919"/>
                <a:lumOff val="686"/>
                <a:alphaOff val="0"/>
              </a:schemeClr>
            </a:fillRef>
            <a:effectRef idx="2">
              <a:schemeClr val="accent2">
                <a:hueOff val="2340759"/>
                <a:satOff val="-2919"/>
                <a:lumOff val="68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1" tIns="633253" rIns="20320" bIns="633254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Console</a:t>
              </a:r>
              <a:endParaRPr lang="th-TH" sz="2300" b="1" kern="12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700BE0B-C031-490F-8CD9-3FEC5B39469E}"/>
                </a:ext>
              </a:extLst>
            </p:cNvPr>
            <p:cNvSpPr/>
            <p:nvPr/>
          </p:nvSpPr>
          <p:spPr>
            <a:xfrm>
              <a:off x="1887729" y="3366388"/>
              <a:ext cx="6550997" cy="1019277"/>
            </a:xfrm>
            <a:custGeom>
              <a:avLst/>
              <a:gdLst>
                <a:gd name="connsiteX0" fmla="*/ 189721 w 1138304"/>
                <a:gd name="connsiteY0" fmla="*/ 0 h 6190957"/>
                <a:gd name="connsiteX1" fmla="*/ 948583 w 1138304"/>
                <a:gd name="connsiteY1" fmla="*/ 0 h 6190957"/>
                <a:gd name="connsiteX2" fmla="*/ 1138304 w 1138304"/>
                <a:gd name="connsiteY2" fmla="*/ 189721 h 6190957"/>
                <a:gd name="connsiteX3" fmla="*/ 1138304 w 1138304"/>
                <a:gd name="connsiteY3" fmla="*/ 6190957 h 6190957"/>
                <a:gd name="connsiteX4" fmla="*/ 1138304 w 1138304"/>
                <a:gd name="connsiteY4" fmla="*/ 6190957 h 6190957"/>
                <a:gd name="connsiteX5" fmla="*/ 0 w 1138304"/>
                <a:gd name="connsiteY5" fmla="*/ 6190957 h 6190957"/>
                <a:gd name="connsiteX6" fmla="*/ 0 w 1138304"/>
                <a:gd name="connsiteY6" fmla="*/ 6190957 h 6190957"/>
                <a:gd name="connsiteX7" fmla="*/ 0 w 1138304"/>
                <a:gd name="connsiteY7" fmla="*/ 189721 h 6190957"/>
                <a:gd name="connsiteX8" fmla="*/ 189721 w 1138304"/>
                <a:gd name="connsiteY8" fmla="*/ 0 h 619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8304" h="6190957">
                  <a:moveTo>
                    <a:pt x="1138304" y="1031848"/>
                  </a:moveTo>
                  <a:lnTo>
                    <a:pt x="1138304" y="5159109"/>
                  </a:lnTo>
                  <a:cubicBezTo>
                    <a:pt x="1138304" y="5728981"/>
                    <a:pt x="1122686" y="6190954"/>
                    <a:pt x="1103421" y="6190954"/>
                  </a:cubicBezTo>
                  <a:lnTo>
                    <a:pt x="0" y="6190954"/>
                  </a:lnTo>
                  <a:lnTo>
                    <a:pt x="0" y="6190954"/>
                  </a:lnTo>
                  <a:lnTo>
                    <a:pt x="0" y="3"/>
                  </a:lnTo>
                  <a:lnTo>
                    <a:pt x="0" y="3"/>
                  </a:lnTo>
                  <a:lnTo>
                    <a:pt x="1103421" y="3"/>
                  </a:lnTo>
                  <a:cubicBezTo>
                    <a:pt x="1122686" y="3"/>
                    <a:pt x="1138304" y="461976"/>
                    <a:pt x="1138304" y="1031848"/>
                  </a:cubicBez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extrusionH="190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chemeClr val="accent2">
                <a:hueOff val="2340759"/>
                <a:satOff val="-2919"/>
                <a:lumOff val="686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98273" tIns="91127" rIns="91127" bIns="91128" numCol="1" spcCol="1270" anchor="ctr" anchorCtr="0">
              <a:noAutofit/>
            </a:bodyPr>
            <a:lstStyle/>
            <a:p>
              <a:pPr marL="285750" lvl="1" indent="-285750" algn="l" defTabSz="2489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th-TH" sz="5600" kern="1200" dirty="0"/>
            </a:p>
          </p:txBody>
        </p:sp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925B15FA-8ED3-5942-8CD7-3AE74459D4CA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93" t="43761" b="45927"/>
            <a:stretch/>
          </p:blipFill>
          <p:spPr bwMode="auto">
            <a:xfrm>
              <a:off x="1887729" y="3397693"/>
              <a:ext cx="6428688" cy="95666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9" name="สี่เหลี่ยมผืนผ้า 4">
            <a:extLst>
              <a:ext uri="{FF2B5EF4-FFF2-40B4-BE49-F238E27FC236}">
                <a16:creationId xmlns:a16="http://schemas.microsoft.com/office/drawing/2014/main" id="{2F3E340B-CBF7-4BAA-BCD7-065C073FC78C}"/>
              </a:ext>
            </a:extLst>
          </p:cNvPr>
          <p:cNvSpPr/>
          <p:nvPr/>
        </p:nvSpPr>
        <p:spPr>
          <a:xfrm>
            <a:off x="0" y="221051"/>
            <a:ext cx="7308304" cy="828883"/>
          </a:xfrm>
          <a:prstGeom prst="rect">
            <a:avLst/>
          </a:prstGeom>
          <a:solidFill>
            <a:schemeClr val="accent2"/>
          </a:solidFill>
          <a:ln>
            <a:solidFill>
              <a:srgbClr val="8C3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การเชื่อมต่อข้อมูลระหว่างเว็บแอปพลิ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ชันกับฐานข้อมูล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101363-5BAB-4837-99B6-0ED69DF64B5D}"/>
              </a:ext>
            </a:extLst>
          </p:cNvPr>
          <p:cNvGrpSpPr/>
          <p:nvPr/>
        </p:nvGrpSpPr>
        <p:grpSpPr>
          <a:xfrm>
            <a:off x="1691680" y="1144197"/>
            <a:ext cx="4437293" cy="639204"/>
            <a:chOff x="952151" y="1905383"/>
            <a:chExt cx="4437293" cy="639204"/>
          </a:xfrm>
        </p:grpSpPr>
        <p:sp>
          <p:nvSpPr>
            <p:cNvPr id="21" name="รูปหกเหลี่ยม 19">
              <a:extLst>
                <a:ext uri="{FF2B5EF4-FFF2-40B4-BE49-F238E27FC236}">
                  <a16:creationId xmlns:a16="http://schemas.microsoft.com/office/drawing/2014/main" id="{CB3C1F05-A377-406A-92FF-559970C78642}"/>
                </a:ext>
              </a:extLst>
            </p:cNvPr>
            <p:cNvSpPr/>
            <p:nvPr/>
          </p:nvSpPr>
          <p:spPr>
            <a:xfrm>
              <a:off x="952151" y="1940590"/>
              <a:ext cx="1124625" cy="603996"/>
            </a:xfrm>
            <a:prstGeom prst="hexagon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1600" b="1" dirty="0">
                  <a:solidFill>
                    <a:srgbClr val="C0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ฐานข้อมูล</a:t>
              </a:r>
            </a:p>
          </p:txBody>
        </p:sp>
        <p:sp>
          <p:nvSpPr>
            <p:cNvPr id="22" name="รูปหกเหลี่ยม 20">
              <a:extLst>
                <a:ext uri="{FF2B5EF4-FFF2-40B4-BE49-F238E27FC236}">
                  <a16:creationId xmlns:a16="http://schemas.microsoft.com/office/drawing/2014/main" id="{3D1360ED-6550-49EC-A264-4FA44C801B08}"/>
                </a:ext>
              </a:extLst>
            </p:cNvPr>
            <p:cNvSpPr/>
            <p:nvPr/>
          </p:nvSpPr>
          <p:spPr>
            <a:xfrm>
              <a:off x="2107382" y="1936789"/>
              <a:ext cx="1118292" cy="599021"/>
            </a:xfrm>
            <a:prstGeom prst="hexagon">
              <a:avLst/>
            </a:prstGeom>
            <a:solidFill>
              <a:srgbClr val="C00000"/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Firebase</a:t>
              </a:r>
              <a:endPara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23" name="รูปหกเหลี่ยม 7">
              <a:extLst>
                <a:ext uri="{FF2B5EF4-FFF2-40B4-BE49-F238E27FC236}">
                  <a16:creationId xmlns:a16="http://schemas.microsoft.com/office/drawing/2014/main" id="{AD4B1142-18D8-44E2-839C-F4AB4F19B2DB}"/>
                </a:ext>
              </a:extLst>
            </p:cNvPr>
            <p:cNvSpPr/>
            <p:nvPr/>
          </p:nvSpPr>
          <p:spPr>
            <a:xfrm>
              <a:off x="4357158" y="1913317"/>
              <a:ext cx="1032286" cy="622493"/>
            </a:xfrm>
            <a:prstGeom prst="hexagon">
              <a:avLst/>
            </a:prstGeom>
            <a:solidFill>
              <a:srgbClr val="00B050">
                <a:alpha val="90980"/>
              </a:srgbClr>
            </a:solidFill>
            <a:ln>
              <a:solidFill>
                <a:srgbClr val="40774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Vue.js</a:t>
              </a:r>
              <a:endParaRPr lang="th-TH" sz="18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24" name="รูปหกเหลี่ยม 8">
              <a:extLst>
                <a:ext uri="{FF2B5EF4-FFF2-40B4-BE49-F238E27FC236}">
                  <a16:creationId xmlns:a16="http://schemas.microsoft.com/office/drawing/2014/main" id="{49F7F43E-5569-4911-997D-C52E0D31EDE8}"/>
                </a:ext>
              </a:extLst>
            </p:cNvPr>
            <p:cNvSpPr/>
            <p:nvPr/>
          </p:nvSpPr>
          <p:spPr>
            <a:xfrm>
              <a:off x="3256281" y="1905383"/>
              <a:ext cx="1069866" cy="639204"/>
            </a:xfrm>
            <a:prstGeom prst="hexagon">
              <a:avLst/>
            </a:prstGeom>
            <a:solidFill>
              <a:srgbClr val="FFFFFF"/>
            </a:solidFill>
            <a:ln>
              <a:solidFill>
                <a:srgbClr val="00905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1600" b="1" dirty="0">
                  <a:solidFill>
                    <a:srgbClr val="00905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เว็บแอ</a:t>
              </a:r>
              <a:r>
                <a:rPr lang="th-TH" sz="1600" b="1" dirty="0" err="1">
                  <a:solidFill>
                    <a:srgbClr val="00905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ป</a:t>
              </a:r>
              <a:r>
                <a:rPr lang="th-TH" sz="1600" b="1" dirty="0">
                  <a:solidFill>
                    <a:srgbClr val="00905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พลิ</a:t>
              </a:r>
              <a:r>
                <a:rPr lang="th-TH" sz="1600" b="1" dirty="0" err="1">
                  <a:solidFill>
                    <a:srgbClr val="00905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เค</a:t>
              </a:r>
              <a:r>
                <a:rPr lang="th-TH" sz="1600" b="1" dirty="0">
                  <a:solidFill>
                    <a:srgbClr val="00905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ชัน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280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F6F51D7-076A-7344-AE72-9BC61CC7D77D}"/>
              </a:ext>
            </a:extLst>
          </p:cNvPr>
          <p:cNvSpPr/>
          <p:nvPr/>
        </p:nvSpPr>
        <p:spPr>
          <a:xfrm>
            <a:off x="0" y="476672"/>
            <a:ext cx="5580112" cy="720080"/>
          </a:xfrm>
          <a:prstGeom prst="rect">
            <a:avLst/>
          </a:prstGeom>
          <a:solidFill>
            <a:schemeClr val="accent2"/>
          </a:solidFill>
          <a:ln>
            <a:solidFill>
              <a:srgbClr val="8C383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การทดสอบการลดของอุณหภูมิ</a:t>
            </a:r>
            <a:endParaRPr kumimoji="0" lang="th-TH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 New" panose="020B0500040200020003" pitchFamily="34" charset="-34"/>
              <a:ea typeface="+mn-ea"/>
              <a:cs typeface="TH Sarabun New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EE3CB3-1BA3-4575-8153-49F6201DA0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23784" y="1261034"/>
            <a:ext cx="3496431" cy="46640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242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ตัวแทนเนื้อหา 3">
            <a:extLst>
              <a:ext uri="{FF2B5EF4-FFF2-40B4-BE49-F238E27FC236}">
                <a16:creationId xmlns:a16="http://schemas.microsoft.com/office/drawing/2014/main" id="{2C19ACCF-EE53-6C46-86D9-71F11C2557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1915590"/>
              </p:ext>
            </p:extLst>
          </p:nvPr>
        </p:nvGraphicFramePr>
        <p:xfrm>
          <a:off x="179512" y="1628800"/>
          <a:ext cx="8784975" cy="462528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708466">
                  <a:extLst>
                    <a:ext uri="{9D8B030D-6E8A-4147-A177-3AD203B41FA5}">
                      <a16:colId xmlns:a16="http://schemas.microsoft.com/office/drawing/2014/main" val="2337635530"/>
                    </a:ext>
                  </a:extLst>
                </a:gridCol>
                <a:gridCol w="779312">
                  <a:extLst>
                    <a:ext uri="{9D8B030D-6E8A-4147-A177-3AD203B41FA5}">
                      <a16:colId xmlns:a16="http://schemas.microsoft.com/office/drawing/2014/main" val="2429906007"/>
                    </a:ext>
                  </a:extLst>
                </a:gridCol>
                <a:gridCol w="637619">
                  <a:extLst>
                    <a:ext uri="{9D8B030D-6E8A-4147-A177-3AD203B41FA5}">
                      <a16:colId xmlns:a16="http://schemas.microsoft.com/office/drawing/2014/main" val="3164934056"/>
                    </a:ext>
                  </a:extLst>
                </a:gridCol>
                <a:gridCol w="708466">
                  <a:extLst>
                    <a:ext uri="{9D8B030D-6E8A-4147-A177-3AD203B41FA5}">
                      <a16:colId xmlns:a16="http://schemas.microsoft.com/office/drawing/2014/main" val="2687775805"/>
                    </a:ext>
                  </a:extLst>
                </a:gridCol>
                <a:gridCol w="708466">
                  <a:extLst>
                    <a:ext uri="{9D8B030D-6E8A-4147-A177-3AD203B41FA5}">
                      <a16:colId xmlns:a16="http://schemas.microsoft.com/office/drawing/2014/main" val="547870155"/>
                    </a:ext>
                  </a:extLst>
                </a:gridCol>
                <a:gridCol w="708466">
                  <a:extLst>
                    <a:ext uri="{9D8B030D-6E8A-4147-A177-3AD203B41FA5}">
                      <a16:colId xmlns:a16="http://schemas.microsoft.com/office/drawing/2014/main" val="3248173331"/>
                    </a:ext>
                  </a:extLst>
                </a:gridCol>
                <a:gridCol w="779312">
                  <a:extLst>
                    <a:ext uri="{9D8B030D-6E8A-4147-A177-3AD203B41FA5}">
                      <a16:colId xmlns:a16="http://schemas.microsoft.com/office/drawing/2014/main" val="2778930119"/>
                    </a:ext>
                  </a:extLst>
                </a:gridCol>
                <a:gridCol w="708466">
                  <a:extLst>
                    <a:ext uri="{9D8B030D-6E8A-4147-A177-3AD203B41FA5}">
                      <a16:colId xmlns:a16="http://schemas.microsoft.com/office/drawing/2014/main" val="583233210"/>
                    </a:ext>
                  </a:extLst>
                </a:gridCol>
                <a:gridCol w="779312">
                  <a:extLst>
                    <a:ext uri="{9D8B030D-6E8A-4147-A177-3AD203B41FA5}">
                      <a16:colId xmlns:a16="http://schemas.microsoft.com/office/drawing/2014/main" val="2027248551"/>
                    </a:ext>
                  </a:extLst>
                </a:gridCol>
                <a:gridCol w="768186">
                  <a:extLst>
                    <a:ext uri="{9D8B030D-6E8A-4147-A177-3AD203B41FA5}">
                      <a16:colId xmlns:a16="http://schemas.microsoft.com/office/drawing/2014/main" val="2336480448"/>
                    </a:ext>
                  </a:extLst>
                </a:gridCol>
                <a:gridCol w="719592">
                  <a:extLst>
                    <a:ext uri="{9D8B030D-6E8A-4147-A177-3AD203B41FA5}">
                      <a16:colId xmlns:a16="http://schemas.microsoft.com/office/drawing/2014/main" val="3885509758"/>
                    </a:ext>
                  </a:extLst>
                </a:gridCol>
                <a:gridCol w="779312">
                  <a:extLst>
                    <a:ext uri="{9D8B030D-6E8A-4147-A177-3AD203B41FA5}">
                      <a16:colId xmlns:a16="http://schemas.microsoft.com/office/drawing/2014/main" val="3771630241"/>
                    </a:ext>
                  </a:extLst>
                </a:gridCol>
              </a:tblGrid>
              <a:tr h="432048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ครั้งที่ทดลอง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อุณหภูมิเริ่มต้น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นาทีที่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885959"/>
                  </a:ext>
                </a:extLst>
              </a:tr>
              <a:tr h="2836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kern="100" dirty="0">
                          <a:solidFill>
                            <a:schemeClr val="bg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  <a:endParaRPr lang="en-US" sz="2000" b="1" kern="100" dirty="0">
                        <a:solidFill>
                          <a:schemeClr val="bg1"/>
                        </a:solidFill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kern="100" dirty="0">
                          <a:solidFill>
                            <a:schemeClr val="bg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  <a:endParaRPr lang="en-US" sz="2000" b="1" kern="100" dirty="0">
                        <a:solidFill>
                          <a:schemeClr val="bg1"/>
                        </a:solidFill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kern="100" dirty="0">
                          <a:solidFill>
                            <a:schemeClr val="bg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  <a:endParaRPr lang="en-US" sz="2000" b="1" kern="100" dirty="0">
                        <a:solidFill>
                          <a:schemeClr val="bg1"/>
                        </a:solidFill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kern="100" dirty="0">
                          <a:solidFill>
                            <a:schemeClr val="bg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  <a:endParaRPr lang="en-US" sz="2000" b="1" kern="100" dirty="0">
                        <a:solidFill>
                          <a:schemeClr val="bg1"/>
                        </a:solidFill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kern="100" dirty="0">
                          <a:solidFill>
                            <a:schemeClr val="bg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</a:t>
                      </a:r>
                      <a:endParaRPr lang="en-US" sz="2000" b="1" kern="100" dirty="0">
                        <a:solidFill>
                          <a:schemeClr val="bg1"/>
                        </a:solidFill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kern="100" dirty="0">
                          <a:solidFill>
                            <a:schemeClr val="bg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</a:t>
                      </a:r>
                      <a:endParaRPr lang="en-US" sz="2000" b="1" kern="100" dirty="0">
                        <a:solidFill>
                          <a:schemeClr val="bg1"/>
                        </a:solidFill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kern="100" dirty="0">
                          <a:solidFill>
                            <a:schemeClr val="bg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</a:t>
                      </a:r>
                      <a:endParaRPr lang="en-US" sz="2000" b="1" kern="100" dirty="0">
                        <a:solidFill>
                          <a:schemeClr val="bg1"/>
                        </a:solidFill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kern="100" dirty="0">
                          <a:solidFill>
                            <a:schemeClr val="bg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8</a:t>
                      </a:r>
                      <a:endParaRPr lang="en-US" sz="2000" b="1" kern="100" dirty="0">
                        <a:solidFill>
                          <a:schemeClr val="bg1"/>
                        </a:solidFill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kern="100" dirty="0">
                          <a:solidFill>
                            <a:schemeClr val="bg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</a:t>
                      </a:r>
                      <a:endParaRPr lang="en-US" sz="2000" b="1" kern="100" dirty="0">
                        <a:solidFill>
                          <a:schemeClr val="bg1"/>
                        </a:solidFill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kern="100" dirty="0">
                          <a:solidFill>
                            <a:schemeClr val="bg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10</a:t>
                      </a:r>
                      <a:endParaRPr lang="en-US" sz="2000" b="1" kern="100" dirty="0">
                        <a:solidFill>
                          <a:schemeClr val="bg1"/>
                        </a:solidFill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40285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28.9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28.5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28.5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28.5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28.4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28.4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28.4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28.4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4012379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28.9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28.5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28.4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28.5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28.4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28.3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28.2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28.2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28.3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28.2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313851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28.9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28.9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28.8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28.8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28.8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28.9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28.8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5289673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28.9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28.9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28.8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28.8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28.5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28.4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28.3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1034715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28.9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28.8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28.8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28.5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28.3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2159946"/>
                  </a:ext>
                </a:extLst>
              </a:tr>
              <a:tr h="648072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เฉลี่ยอุณหภูมิ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28.78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28.70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28.60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28.58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28.58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28.60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28.56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28.5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28.46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28.36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8421732"/>
                  </a:ext>
                </a:extLst>
              </a:tr>
            </a:tbl>
          </a:graphicData>
        </a:graphic>
      </p:graphicFrame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F6F51D7-076A-7344-AE72-9BC61CC7D77D}"/>
              </a:ext>
            </a:extLst>
          </p:cNvPr>
          <p:cNvSpPr/>
          <p:nvPr/>
        </p:nvSpPr>
        <p:spPr>
          <a:xfrm>
            <a:off x="0" y="476672"/>
            <a:ext cx="6372200" cy="720080"/>
          </a:xfrm>
          <a:prstGeom prst="rect">
            <a:avLst/>
          </a:prstGeom>
          <a:solidFill>
            <a:schemeClr val="accent2"/>
          </a:solidFill>
          <a:ln>
            <a:solidFill>
              <a:srgbClr val="8C383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ตารางแสดงผลการทดสอบการลดของอุณหภูมิ</a:t>
            </a:r>
            <a:endParaRPr lang="th-TH" sz="4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0710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63ABF60A-8332-574D-8D95-C326B2F9A031}"/>
              </a:ext>
            </a:extLst>
          </p:cNvPr>
          <p:cNvSpPr/>
          <p:nvPr/>
        </p:nvSpPr>
        <p:spPr>
          <a:xfrm>
            <a:off x="683568" y="764703"/>
            <a:ext cx="7776864" cy="5363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4" name="แผนภูมิ 3">
            <a:extLst>
              <a:ext uri="{FF2B5EF4-FFF2-40B4-BE49-F238E27FC236}">
                <a16:creationId xmlns:a16="http://schemas.microsoft.com/office/drawing/2014/main" id="{85D00A28-A0E1-8E4E-B36A-3DA37FB096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396792"/>
              </p:ext>
            </p:extLst>
          </p:nvPr>
        </p:nvGraphicFramePr>
        <p:xfrm>
          <a:off x="683568" y="764703"/>
          <a:ext cx="7776864" cy="5363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4371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Graphic spid="4" grpId="0">
        <p:bldAsOne/>
      </p:bldGraphic>
    </p:bldLst>
  </p:timing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{918A277D-D176-824C-80A2-0D7E80BF3C43}tf10001122</Template>
  <TotalTime>4302</TotalTime>
  <Words>442</Words>
  <Application>Microsoft Office PowerPoint</Application>
  <PresentationFormat>On-screen Show (4:3)</PresentationFormat>
  <Paragraphs>175</Paragraphs>
  <Slides>16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TH Sarabun New</vt:lpstr>
      <vt:lpstr>ชุดรูปแบบของ Office</vt:lpstr>
      <vt:lpstr>PowerPoint Presentation</vt:lpstr>
      <vt:lpstr> Outline</vt:lpstr>
      <vt:lpstr>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คำถามและข้อเสนอแนะ จบการนำเสนอ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DOG’S HOUSE บ้านสุนัขอัจริยะ</dc:title>
  <dc:creator>5810110130</dc:creator>
  <cp:lastModifiedBy>HASSAPORN SUKVIT</cp:lastModifiedBy>
  <cp:revision>430</cp:revision>
  <cp:lastPrinted>2018-11-26T04:18:47Z</cp:lastPrinted>
  <dcterms:created xsi:type="dcterms:W3CDTF">2018-09-28T09:56:15Z</dcterms:created>
  <dcterms:modified xsi:type="dcterms:W3CDTF">2019-02-27T08:29:36Z</dcterms:modified>
</cp:coreProperties>
</file>